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w Cen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DCE"/>
          </a:solidFill>
        </a:fill>
      </a:tcStyle>
    </a:wholeTbl>
    <a:band2H>
      <a:tcTxStyle b="def" i="def"/>
      <a:tcStyle>
        <a:tcBdr/>
        <a:fill>
          <a:solidFill>
            <a:srgbClr val="EFF6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D0CD"/>
          </a:solidFill>
        </a:fill>
      </a:tcStyle>
    </a:wholeTbl>
    <a:band2H>
      <a:tcTxStyle b="def" i="def"/>
      <a:tcStyle>
        <a:tcBdr/>
        <a:fill>
          <a:solidFill>
            <a:srgbClr val="F7E9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EAE1"/>
          </a:solidFill>
        </a:fill>
      </a:tcStyle>
    </a:wholeTbl>
    <a:band2H>
      <a:tcTxStyle b="def" i="def"/>
      <a:tcStyle>
        <a:tcBdr/>
        <a:fill>
          <a:solidFill>
            <a:srgbClr val="EDF5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DCE"/>
          </a:solidFill>
        </a:fill>
      </a:tcStyle>
    </a:wholeTbl>
    <a:band2H>
      <a:tcTxStyle b="def" i="def"/>
      <a:tcStyle>
        <a:tcBdr/>
        <a:fill>
          <a:solidFill>
            <a:srgbClr val="EFF6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7" name="Shape 3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Tw Cen MT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2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" name="Group 106"/>
          <p:cNvGrpSpPr/>
          <p:nvPr/>
        </p:nvGrpSpPr>
        <p:grpSpPr>
          <a:xfrm>
            <a:off x="-1" y="0"/>
            <a:ext cx="2297909" cy="6858001"/>
            <a:chOff x="0" y="0"/>
            <a:chExt cx="2297907" cy="6858000"/>
          </a:xfrm>
        </p:grpSpPr>
        <p:sp>
          <p:nvSpPr>
            <p:cNvPr id="52" name="Shape 5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" name="Shape 53"/>
            <p:cNvSpPr/>
            <p:nvPr/>
          </p:nvSpPr>
          <p:spPr>
            <a:xfrm>
              <a:off x="1128712" y="21764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" name="Shape 54"/>
            <p:cNvSpPr/>
            <p:nvPr/>
          </p:nvSpPr>
          <p:spPr>
            <a:xfrm>
              <a:off x="1123950" y="4021137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" name="Shape 55"/>
            <p:cNvSpPr/>
            <p:nvPr/>
          </p:nvSpPr>
          <p:spPr>
            <a:xfrm>
              <a:off x="414337" y="9525"/>
              <a:ext cx="28576" cy="4481513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" name="Shape 56"/>
            <p:cNvSpPr/>
            <p:nvPr/>
          </p:nvSpPr>
          <p:spPr>
            <a:xfrm>
              <a:off x="333374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" name="Shape 57"/>
            <p:cNvSpPr/>
            <p:nvPr/>
          </p:nvSpPr>
          <p:spPr>
            <a:xfrm>
              <a:off x="190499" y="9525"/>
              <a:ext cx="152401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" name="Shape 58"/>
            <p:cNvSpPr/>
            <p:nvPr/>
          </p:nvSpPr>
          <p:spPr>
            <a:xfrm>
              <a:off x="1290637" y="14288"/>
              <a:ext cx="376240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" name="Shape 59"/>
            <p:cNvSpPr/>
            <p:nvPr/>
          </p:nvSpPr>
          <p:spPr>
            <a:xfrm>
              <a:off x="1600200" y="1801813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" name="Shape 60"/>
            <p:cNvSpPr/>
            <p:nvPr/>
          </p:nvSpPr>
          <p:spPr>
            <a:xfrm>
              <a:off x="1381125" y="9525"/>
              <a:ext cx="371475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" name="Shape 61"/>
            <p:cNvSpPr/>
            <p:nvPr/>
          </p:nvSpPr>
          <p:spPr>
            <a:xfrm>
              <a:off x="1643063" y="0"/>
              <a:ext cx="152401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" name="Shape 62"/>
            <p:cNvSpPr/>
            <p:nvPr/>
          </p:nvSpPr>
          <p:spPr>
            <a:xfrm>
              <a:off x="1685925" y="1420813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" name="Shape 63"/>
            <p:cNvSpPr/>
            <p:nvPr/>
          </p:nvSpPr>
          <p:spPr>
            <a:xfrm>
              <a:off x="1685925" y="903288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" name="Shape 64"/>
            <p:cNvSpPr/>
            <p:nvPr/>
          </p:nvSpPr>
          <p:spPr>
            <a:xfrm>
              <a:off x="1743075" y="4763"/>
              <a:ext cx="419100" cy="52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" name="Shape 65"/>
            <p:cNvSpPr/>
            <p:nvPr/>
          </p:nvSpPr>
          <p:spPr>
            <a:xfrm>
              <a:off x="2126456" y="488950"/>
              <a:ext cx="147639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fill="norm" stroke="1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" name="Shape 66"/>
            <p:cNvSpPr/>
            <p:nvPr/>
          </p:nvSpPr>
          <p:spPr>
            <a:xfrm>
              <a:off x="952500" y="4763"/>
              <a:ext cx="152400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" name="Shape 67"/>
            <p:cNvSpPr/>
            <p:nvPr/>
          </p:nvSpPr>
          <p:spPr>
            <a:xfrm>
              <a:off x="866775" y="903288"/>
              <a:ext cx="190500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" name="Shape 68"/>
            <p:cNvSpPr/>
            <p:nvPr/>
          </p:nvSpPr>
          <p:spPr>
            <a:xfrm>
              <a:off x="890587" y="15541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" name="Shape 69"/>
            <p:cNvSpPr/>
            <p:nvPr/>
          </p:nvSpPr>
          <p:spPr>
            <a:xfrm>
              <a:off x="738187" y="5622924"/>
              <a:ext cx="338140" cy="1216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" name="Shape 70"/>
            <p:cNvSpPr/>
            <p:nvPr/>
          </p:nvSpPr>
          <p:spPr>
            <a:xfrm>
              <a:off x="647700" y="5480049"/>
              <a:ext cx="157163" cy="157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" name="Shape 71"/>
            <p:cNvSpPr/>
            <p:nvPr/>
          </p:nvSpPr>
          <p:spPr>
            <a:xfrm>
              <a:off x="66674" y="90328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" name="Shape 72"/>
            <p:cNvSpPr/>
            <p:nvPr/>
          </p:nvSpPr>
          <p:spPr>
            <a:xfrm>
              <a:off x="-1" y="3897312"/>
              <a:ext cx="133351" cy="26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" name="Shape 73"/>
            <p:cNvSpPr/>
            <p:nvPr/>
          </p:nvSpPr>
          <p:spPr>
            <a:xfrm>
              <a:off x="66674" y="4149725"/>
              <a:ext cx="190501" cy="188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" name="Shape 74"/>
            <p:cNvSpPr/>
            <p:nvPr/>
          </p:nvSpPr>
          <p:spPr>
            <a:xfrm>
              <a:off x="-1" y="1644650"/>
              <a:ext cx="133351" cy="269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" name="Shape 75"/>
            <p:cNvSpPr/>
            <p:nvPr/>
          </p:nvSpPr>
          <p:spPr>
            <a:xfrm>
              <a:off x="66674" y="146843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" name="Shape 76"/>
            <p:cNvSpPr/>
            <p:nvPr/>
          </p:nvSpPr>
          <p:spPr>
            <a:xfrm>
              <a:off x="695324" y="4763"/>
              <a:ext cx="309564" cy="155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" name="Shape 77"/>
            <p:cNvSpPr/>
            <p:nvPr/>
          </p:nvSpPr>
          <p:spPr>
            <a:xfrm>
              <a:off x="57149" y="48815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" name="Shape 78"/>
            <p:cNvSpPr/>
            <p:nvPr/>
          </p:nvSpPr>
          <p:spPr>
            <a:xfrm>
              <a:off x="138112" y="5060950"/>
              <a:ext cx="304801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912" y="21600"/>
                  </a:lnTo>
                  <a:lnTo>
                    <a:pt x="19912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8" y="0"/>
                  </a:lnTo>
                  <a:lnTo>
                    <a:pt x="1688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" name="Shape 79"/>
            <p:cNvSpPr/>
            <p:nvPr/>
          </p:nvSpPr>
          <p:spPr>
            <a:xfrm>
              <a:off x="561975" y="6430962"/>
              <a:ext cx="190500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" name="Shape 80"/>
            <p:cNvSpPr/>
            <p:nvPr/>
          </p:nvSpPr>
          <p:spPr>
            <a:xfrm>
              <a:off x="642937" y="6610350"/>
              <a:ext cx="23814" cy="242888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" name="Shape 81"/>
            <p:cNvSpPr/>
            <p:nvPr/>
          </p:nvSpPr>
          <p:spPr>
            <a:xfrm>
              <a:off x="76199" y="64309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" name="Shape 82"/>
            <p:cNvSpPr/>
            <p:nvPr/>
          </p:nvSpPr>
          <p:spPr>
            <a:xfrm>
              <a:off x="-1" y="5978524"/>
              <a:ext cx="190501" cy="461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" name="Shape 83"/>
            <p:cNvSpPr/>
            <p:nvPr/>
          </p:nvSpPr>
          <p:spPr>
            <a:xfrm>
              <a:off x="1014412" y="1801813"/>
              <a:ext cx="214314" cy="755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" name="Shape 84"/>
            <p:cNvSpPr/>
            <p:nvPr/>
          </p:nvSpPr>
          <p:spPr>
            <a:xfrm>
              <a:off x="938212" y="2547937"/>
              <a:ext cx="166689" cy="1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" name="Shape 85"/>
            <p:cNvSpPr/>
            <p:nvPr/>
          </p:nvSpPr>
          <p:spPr>
            <a:xfrm>
              <a:off x="595312" y="4763"/>
              <a:ext cx="638176" cy="4025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" name="Shape 86"/>
            <p:cNvSpPr/>
            <p:nvPr/>
          </p:nvSpPr>
          <p:spPr>
            <a:xfrm>
              <a:off x="1223962" y="1382713"/>
              <a:ext cx="142876" cy="47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" name="Shape 87"/>
            <p:cNvSpPr/>
            <p:nvPr/>
          </p:nvSpPr>
          <p:spPr>
            <a:xfrm>
              <a:off x="1300162" y="1849438"/>
              <a:ext cx="109539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" name="Shape 88"/>
            <p:cNvSpPr/>
            <p:nvPr/>
          </p:nvSpPr>
          <p:spPr>
            <a:xfrm>
              <a:off x="280987" y="3417887"/>
              <a:ext cx="142876" cy="474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" name="Shape 89"/>
            <p:cNvSpPr/>
            <p:nvPr/>
          </p:nvSpPr>
          <p:spPr>
            <a:xfrm>
              <a:off x="238124" y="3883025"/>
              <a:ext cx="109539" cy="10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" name="Shape 90"/>
            <p:cNvSpPr/>
            <p:nvPr/>
          </p:nvSpPr>
          <p:spPr>
            <a:xfrm>
              <a:off x="4762" y="2166937"/>
              <a:ext cx="114301" cy="452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" name="Shape 91"/>
            <p:cNvSpPr/>
            <p:nvPr/>
          </p:nvSpPr>
          <p:spPr>
            <a:xfrm>
              <a:off x="52387" y="2066925"/>
              <a:ext cx="109539" cy="109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" name="Shape 92"/>
            <p:cNvSpPr/>
            <p:nvPr/>
          </p:nvSpPr>
          <p:spPr>
            <a:xfrm>
              <a:off x="1228725" y="4662487"/>
              <a:ext cx="23813" cy="2181225"/>
            </a:xfrm>
            <a:prstGeom prst="rect">
              <a:avLst/>
            </a:pr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" name="Shape 93"/>
            <p:cNvSpPr/>
            <p:nvPr/>
          </p:nvSpPr>
          <p:spPr>
            <a:xfrm>
              <a:off x="1319212" y="5041899"/>
              <a:ext cx="371476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4" name="Shape 94"/>
            <p:cNvSpPr/>
            <p:nvPr/>
          </p:nvSpPr>
          <p:spPr>
            <a:xfrm>
              <a:off x="1147762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" name="Shape 95"/>
            <p:cNvSpPr/>
            <p:nvPr/>
          </p:nvSpPr>
          <p:spPr>
            <a:xfrm>
              <a:off x="819150" y="3983037"/>
              <a:ext cx="347664" cy="2860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" name="Shape 96"/>
            <p:cNvSpPr/>
            <p:nvPr/>
          </p:nvSpPr>
          <p:spPr>
            <a:xfrm>
              <a:off x="728662" y="3806825"/>
              <a:ext cx="190501" cy="190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7" name="Shape 97"/>
            <p:cNvSpPr/>
            <p:nvPr/>
          </p:nvSpPr>
          <p:spPr>
            <a:xfrm>
              <a:off x="1624012" y="4867274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" name="Shape 98"/>
            <p:cNvSpPr/>
            <p:nvPr/>
          </p:nvSpPr>
          <p:spPr>
            <a:xfrm>
              <a:off x="1404937" y="5422899"/>
              <a:ext cx="371476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9" name="Shape 99"/>
            <p:cNvSpPr/>
            <p:nvPr/>
          </p:nvSpPr>
          <p:spPr>
            <a:xfrm>
              <a:off x="1666875" y="5945187"/>
              <a:ext cx="152400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09738" y="5246687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1" name="Shape 101"/>
            <p:cNvSpPr/>
            <p:nvPr/>
          </p:nvSpPr>
          <p:spPr>
            <a:xfrm>
              <a:off x="1709738" y="57642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" name="Shape 102"/>
            <p:cNvSpPr/>
            <p:nvPr/>
          </p:nvSpPr>
          <p:spPr>
            <a:xfrm>
              <a:off x="1766888" y="6330949"/>
              <a:ext cx="419101" cy="52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" name="Shape 103"/>
            <p:cNvSpPr/>
            <p:nvPr/>
          </p:nvSpPr>
          <p:spPr>
            <a:xfrm>
              <a:off x="2147888" y="6221412"/>
              <a:ext cx="150020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fill="norm" stroke="1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" name="Shape 104"/>
            <p:cNvSpPr/>
            <p:nvPr/>
          </p:nvSpPr>
          <p:spPr>
            <a:xfrm>
              <a:off x="504824" y="9525"/>
              <a:ext cx="233364" cy="510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" name="Shape 105"/>
            <p:cNvSpPr/>
            <p:nvPr/>
          </p:nvSpPr>
          <p:spPr>
            <a:xfrm>
              <a:off x="633412" y="5103812"/>
              <a:ext cx="185739" cy="18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7" name="Shape 107"/>
          <p:cNvSpPr/>
          <p:nvPr>
            <p:ph type="title"/>
          </p:nvPr>
        </p:nvSpPr>
        <p:spPr>
          <a:xfrm>
            <a:off x="1876424" y="1122362"/>
            <a:ext cx="8791576" cy="23876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/>
            <a:r>
              <a:t>Texto del título</a:t>
            </a:r>
          </a:p>
        </p:txBody>
      </p:sp>
      <p:sp>
        <p:nvSpPr>
          <p:cNvPr id="108" name="Shape 108"/>
          <p:cNvSpPr/>
          <p:nvPr>
            <p:ph type="body" sz="quarter" idx="1"/>
          </p:nvPr>
        </p:nvSpPr>
        <p:spPr>
          <a:xfrm>
            <a:off x="1876424" y="3602037"/>
            <a:ext cx="8791576" cy="16557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cap="all" sz="2000">
                <a:solidFill>
                  <a:srgbClr val="82FFFF"/>
                </a:solidFill>
              </a:defRPr>
            </a:lvl1pPr>
            <a:lvl2pPr marL="0" indent="457200">
              <a:buSzTx/>
              <a:buFontTx/>
              <a:buNone/>
              <a:defRPr cap="all" sz="2000">
                <a:solidFill>
                  <a:srgbClr val="82FFFF"/>
                </a:solidFill>
              </a:defRPr>
            </a:lvl2pPr>
            <a:lvl3pPr marL="0" indent="914400">
              <a:buSzTx/>
              <a:buFontTx/>
              <a:buNone/>
              <a:defRPr cap="all" sz="2000">
                <a:solidFill>
                  <a:srgbClr val="82FFFF"/>
                </a:solidFill>
              </a:defRPr>
            </a:lvl3pPr>
            <a:lvl4pPr marL="0" indent="1371600">
              <a:buSzTx/>
              <a:buFontTx/>
              <a:buNone/>
              <a:defRPr cap="all" sz="2000">
                <a:solidFill>
                  <a:srgbClr val="82FFFF"/>
                </a:solidFill>
              </a:defRPr>
            </a:lvl4pPr>
            <a:lvl5pPr marL="0" indent="1828800">
              <a:buSzTx/>
              <a:buFontTx/>
              <a:buNone/>
              <a:defRPr cap="all" sz="2000">
                <a:solidFill>
                  <a:srgbClr val="82FFFF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xfrm>
            <a:off x="10423713" y="5477191"/>
            <a:ext cx="244287" cy="2311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xfrm>
            <a:off x="1141409" y="4304663"/>
            <a:ext cx="9912356" cy="81935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del título</a:t>
            </a:r>
          </a:p>
        </p:txBody>
      </p:sp>
      <p:sp>
        <p:nvSpPr>
          <p:cNvPr id="229" name="Shape 229"/>
          <p:cNvSpPr/>
          <p:nvPr>
            <p:ph type="pic" sz="half" idx="13"/>
          </p:nvPr>
        </p:nvSpPr>
        <p:spPr>
          <a:xfrm>
            <a:off x="1141411" y="606426"/>
            <a:ext cx="9912355" cy="3299779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xfrm>
            <a:off x="1141363" y="5124020"/>
            <a:ext cx="9910860" cy="68247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1" name="Shape 2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xfrm>
            <a:off x="1141456" y="609600"/>
            <a:ext cx="9905956" cy="34290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xfrm>
            <a:off x="1141409" y="4419598"/>
            <a:ext cx="9904460" cy="1371600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40" name="Shape 2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xfrm>
            <a:off x="1446212" y="609598"/>
            <a:ext cx="9302753" cy="274843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xfrm>
            <a:off x="1720644" y="3365556"/>
            <a:ext cx="8752300" cy="548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457200">
              <a:buSzTx/>
              <a:buFontTx/>
              <a:buNone/>
              <a:defRPr sz="1400"/>
            </a:lvl2pPr>
            <a:lvl3pPr marL="0" indent="914400">
              <a:buSzTx/>
              <a:buFontTx/>
              <a:buNone/>
              <a:defRPr sz="1400"/>
            </a:lvl3pPr>
            <a:lvl4pPr marL="0" indent="1371600">
              <a:buSzTx/>
              <a:buFontTx/>
              <a:buNone/>
              <a:defRPr sz="1400"/>
            </a:lvl4pPr>
            <a:lvl5pPr marL="0" indent="1828800">
              <a:buSzTx/>
              <a:buFontTx/>
              <a:buNone/>
              <a:defRPr sz="1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49" name="Shape 249"/>
          <p:cNvSpPr/>
          <p:nvPr>
            <p:ph type="body" sz="quarter" idx="13"/>
          </p:nvPr>
        </p:nvSpPr>
        <p:spPr>
          <a:xfrm>
            <a:off x="1141410" y="4309919"/>
            <a:ext cx="9906004" cy="1489497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FontTx/>
              <a:buNone/>
              <a:defRPr sz="1800"/>
            </a:pPr>
          </a:p>
        </p:txBody>
      </p:sp>
      <p:sp>
        <p:nvSpPr>
          <p:cNvPr id="250" name="Shape 250"/>
          <p:cNvSpPr/>
          <p:nvPr/>
        </p:nvSpPr>
        <p:spPr>
          <a:xfrm>
            <a:off x="903512" y="426612"/>
            <a:ext cx="60960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cap="all" sz="8000">
                <a:solidFill>
                  <a:srgbClr val="FFFFFF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251" name="Shape 251"/>
          <p:cNvSpPr/>
          <p:nvPr/>
        </p:nvSpPr>
        <p:spPr>
          <a:xfrm>
            <a:off x="10537369" y="2459189"/>
            <a:ext cx="60960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cap="all" sz="8000">
                <a:solidFill>
                  <a:srgbClr val="FFFFFF"/>
                </a:solidFill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252" name="Shape 2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xfrm>
            <a:off x="1141409" y="2134041"/>
            <a:ext cx="9906002" cy="2511836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xfrm>
            <a:off x="1141363" y="4657654"/>
            <a:ext cx="9904506" cy="114064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61" name="Shape 2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xfrm>
            <a:off x="1141412" y="609600"/>
            <a:ext cx="9905999" cy="19050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69" name="Shape 269"/>
          <p:cNvSpPr/>
          <p:nvPr>
            <p:ph type="body" sz="quarter" idx="1"/>
          </p:nvPr>
        </p:nvSpPr>
        <p:spPr>
          <a:xfrm>
            <a:off x="1141409" y="2674462"/>
            <a:ext cx="3196901" cy="68580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70" name="Shape 270"/>
          <p:cNvSpPr/>
          <p:nvPr>
            <p:ph type="body" sz="quarter" idx="13"/>
          </p:nvPr>
        </p:nvSpPr>
        <p:spPr>
          <a:xfrm>
            <a:off x="1127917" y="3360263"/>
            <a:ext cx="3208736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71" name="Shape 271"/>
          <p:cNvSpPr/>
          <p:nvPr>
            <p:ph type="body" sz="quarter" idx="14"/>
          </p:nvPr>
        </p:nvSpPr>
        <p:spPr>
          <a:xfrm>
            <a:off x="4514765" y="2677635"/>
            <a:ext cx="3184386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</a:p>
        </p:txBody>
      </p:sp>
      <p:sp>
        <p:nvSpPr>
          <p:cNvPr id="272" name="Shape 272"/>
          <p:cNvSpPr/>
          <p:nvPr>
            <p:ph type="body" sz="quarter" idx="15"/>
          </p:nvPr>
        </p:nvSpPr>
        <p:spPr>
          <a:xfrm>
            <a:off x="4504213" y="3363435"/>
            <a:ext cx="3195831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73" name="Shape 273"/>
          <p:cNvSpPr/>
          <p:nvPr>
            <p:ph type="body" sz="quarter" idx="16"/>
          </p:nvPr>
        </p:nvSpPr>
        <p:spPr>
          <a:xfrm>
            <a:off x="7852441" y="2674462"/>
            <a:ext cx="3194969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</a:p>
        </p:txBody>
      </p:sp>
      <p:sp>
        <p:nvSpPr>
          <p:cNvPr id="274" name="Shape 274"/>
          <p:cNvSpPr/>
          <p:nvPr>
            <p:ph type="body" sz="quarter" idx="17"/>
          </p:nvPr>
        </p:nvSpPr>
        <p:spPr>
          <a:xfrm>
            <a:off x="7852441" y="3360263"/>
            <a:ext cx="3194969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75" name="Shape 2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title"/>
          </p:nvPr>
        </p:nvSpPr>
        <p:spPr>
          <a:xfrm>
            <a:off x="1141411" y="609600"/>
            <a:ext cx="9906000" cy="19050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xfrm>
            <a:off x="1141412" y="4404595"/>
            <a:ext cx="3195242" cy="57626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 sz="2000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 sz="2000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 sz="2000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 sz="2000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 sz="20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84" name="Shape 284"/>
          <p:cNvSpPr/>
          <p:nvPr>
            <p:ph type="pic" sz="quarter" idx="13"/>
          </p:nvPr>
        </p:nvSpPr>
        <p:spPr>
          <a:xfrm>
            <a:off x="1141412" y="2666998"/>
            <a:ext cx="3195242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85" name="Shape 285"/>
          <p:cNvSpPr/>
          <p:nvPr>
            <p:ph type="body" sz="quarter" idx="14"/>
          </p:nvPr>
        </p:nvSpPr>
        <p:spPr>
          <a:xfrm>
            <a:off x="1141412" y="4980857"/>
            <a:ext cx="3195242" cy="81784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86" name="Shape 286"/>
          <p:cNvSpPr/>
          <p:nvPr>
            <p:ph type="body" sz="quarter" idx="15"/>
          </p:nvPr>
        </p:nvSpPr>
        <p:spPr>
          <a:xfrm>
            <a:off x="4489053" y="4404595"/>
            <a:ext cx="320040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 sz="2000"/>
            </a:pPr>
          </a:p>
        </p:txBody>
      </p:sp>
      <p:sp>
        <p:nvSpPr>
          <p:cNvPr id="287" name="Shape 287"/>
          <p:cNvSpPr/>
          <p:nvPr>
            <p:ph type="pic" sz="quarter" idx="16"/>
          </p:nvPr>
        </p:nvSpPr>
        <p:spPr>
          <a:xfrm>
            <a:off x="4489053" y="2666998"/>
            <a:ext cx="3198941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88" name="Shape 288"/>
          <p:cNvSpPr/>
          <p:nvPr>
            <p:ph type="body" sz="quarter" idx="17"/>
          </p:nvPr>
        </p:nvSpPr>
        <p:spPr>
          <a:xfrm>
            <a:off x="4487593" y="4980856"/>
            <a:ext cx="3200401" cy="8103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89" name="Shape 289"/>
          <p:cNvSpPr/>
          <p:nvPr>
            <p:ph type="body" sz="quarter" idx="18"/>
          </p:nvPr>
        </p:nvSpPr>
        <p:spPr>
          <a:xfrm>
            <a:off x="7852567" y="4404595"/>
            <a:ext cx="3190742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 sz="2000"/>
            </a:pPr>
          </a:p>
        </p:txBody>
      </p:sp>
      <p:sp>
        <p:nvSpPr>
          <p:cNvPr id="290" name="Shape 290"/>
          <p:cNvSpPr/>
          <p:nvPr>
            <p:ph type="pic" sz="quarter" idx="19"/>
          </p:nvPr>
        </p:nvSpPr>
        <p:spPr>
          <a:xfrm>
            <a:off x="7852441" y="2666998"/>
            <a:ext cx="3194970" cy="15240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91" name="Shape 291"/>
          <p:cNvSpPr/>
          <p:nvPr>
            <p:ph type="body" sz="quarter" idx="20"/>
          </p:nvPr>
        </p:nvSpPr>
        <p:spPr>
          <a:xfrm>
            <a:off x="7852441" y="4980854"/>
            <a:ext cx="3194969" cy="81034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</a:p>
        </p:txBody>
      </p:sp>
      <p:sp>
        <p:nvSpPr>
          <p:cNvPr id="292" name="Shape 29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00" name="Shape 300"/>
          <p:cNvSpPr/>
          <p:nvPr>
            <p:ph type="body" idx="1"/>
          </p:nvPr>
        </p:nvSpPr>
        <p:spPr>
          <a:xfrm>
            <a:off x="1141412" y="2249486"/>
            <a:ext cx="9906000" cy="3541715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01" name="Shape 30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title"/>
          </p:nvPr>
        </p:nvSpPr>
        <p:spPr>
          <a:xfrm>
            <a:off x="9042400" y="609598"/>
            <a:ext cx="2005011" cy="5181603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09" name="Shape 309"/>
          <p:cNvSpPr/>
          <p:nvPr>
            <p:ph type="body" idx="1"/>
          </p:nvPr>
        </p:nvSpPr>
        <p:spPr>
          <a:xfrm>
            <a:off x="1141409" y="609598"/>
            <a:ext cx="7748591" cy="5181603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0" name="Shape 3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2.png" descr="\\DROBO-FS\QuickDrops\JB\PPTX NG\Droplets\LightingOverlay.png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Group 155"/>
          <p:cNvGrpSpPr/>
          <p:nvPr/>
        </p:nvGrpSpPr>
        <p:grpSpPr>
          <a:xfrm>
            <a:off x="-14288" y="0"/>
            <a:ext cx="12053888" cy="6858001"/>
            <a:chOff x="0" y="0"/>
            <a:chExt cx="12053887" cy="6858000"/>
          </a:xfrm>
        </p:grpSpPr>
        <p:grpSp>
          <p:nvGrpSpPr>
            <p:cNvPr id="143" name="Group 143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117" name="Shape 117"/>
              <p:cNvSpPr/>
              <p:nvPr/>
            </p:nvSpPr>
            <p:spPr>
              <a:xfrm>
                <a:off x="128587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47625" y="217646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9" name="Shape 119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0" name="Shape 120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1" name="Shape 121"/>
              <p:cNvSpPr/>
              <p:nvPr/>
            </p:nvSpPr>
            <p:spPr>
              <a:xfrm>
                <a:off x="517525" y="1801812"/>
                <a:ext cx="190500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2" name="Shape 122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3" name="Shape 123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4" name="Shape 124"/>
              <p:cNvSpPr/>
              <p:nvPr/>
            </p:nvSpPr>
            <p:spPr>
              <a:xfrm>
                <a:off x="603250" y="14208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5" name="Shape 125"/>
              <p:cNvSpPr/>
              <p:nvPr/>
            </p:nvSpPr>
            <p:spPr>
              <a:xfrm>
                <a:off x="603250" y="903287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6" name="Shape 126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7" name="Shape 127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8" name="Shape 128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0" name="Shape 130"/>
              <p:cNvSpPr/>
              <p:nvPr/>
            </p:nvSpPr>
            <p:spPr>
              <a:xfrm>
                <a:off x="142875" y="1382712"/>
                <a:ext cx="142875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1" name="Shape 131"/>
              <p:cNvSpPr/>
              <p:nvPr/>
            </p:nvSpPr>
            <p:spPr>
              <a:xfrm>
                <a:off x="219075" y="1849437"/>
                <a:ext cx="114300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147637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3" name="Shape 133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4" name="Shape 134"/>
              <p:cNvSpPr/>
              <p:nvPr/>
            </p:nvSpPr>
            <p:spPr>
              <a:xfrm>
                <a:off x="66675" y="44815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5" name="Shape 135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6" name="Shape 136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323850" y="5422899"/>
                <a:ext cx="374650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8" name="Shape 138"/>
              <p:cNvSpPr/>
              <p:nvPr/>
            </p:nvSpPr>
            <p:spPr>
              <a:xfrm>
                <a:off x="584200" y="5945187"/>
                <a:ext cx="152400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9" name="Shape 139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1" name="Shape 141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2" name="Shape 142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4" name="Group 154"/>
            <p:cNvGrpSpPr/>
            <p:nvPr/>
          </p:nvGrpSpPr>
          <p:grpSpPr>
            <a:xfrm>
              <a:off x="11386343" y="0"/>
              <a:ext cx="667545" cy="6848476"/>
              <a:chOff x="0" y="0"/>
              <a:chExt cx="667544" cy="6848475"/>
            </a:xfrm>
          </p:grpSpPr>
          <p:sp>
            <p:nvSpPr>
              <p:cNvPr id="144" name="Shape 144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5" name="Shape 145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6" name="Shape 146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7" name="Shape 147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8" name="Shape 148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9" name="Shape 149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0" name="Shape 150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1" name="Shape 151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2" name="Shape 152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3" name="Shape 153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57" name="Shape 157"/>
          <p:cNvSpPr/>
          <p:nvPr>
            <p:ph type="body" idx="1"/>
          </p:nvPr>
        </p:nvSpPr>
        <p:spPr>
          <a:xfrm>
            <a:off x="1141412" y="2249486"/>
            <a:ext cx="9906000" cy="3541715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58" name="Shape 1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xfrm>
            <a:off x="1141411" y="1419225"/>
            <a:ext cx="9906001" cy="2852738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xfrm>
            <a:off x="1141411" y="4424362"/>
            <a:ext cx="9906001" cy="137477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cap="all" sz="1800"/>
            </a:lvl1pPr>
            <a:lvl2pPr marL="0" indent="457200">
              <a:buSzTx/>
              <a:buFontTx/>
              <a:buNone/>
              <a:defRPr cap="all" sz="1800"/>
            </a:lvl2pPr>
            <a:lvl3pPr marL="0" indent="914400">
              <a:buSzTx/>
              <a:buFontTx/>
              <a:buNone/>
              <a:defRPr cap="all" sz="1800"/>
            </a:lvl3pPr>
            <a:lvl4pPr marL="0" indent="1371600">
              <a:buSzTx/>
              <a:buFontTx/>
              <a:buNone/>
              <a:defRPr cap="all" sz="1800"/>
            </a:lvl4pPr>
            <a:lvl5pPr marL="0" indent="1828800">
              <a:buSzTx/>
              <a:buFontTx/>
              <a:buNone/>
              <a:defRPr cap="all" sz="1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67" name="Shape 16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75" name="Shape 175"/>
          <p:cNvSpPr/>
          <p:nvPr>
            <p:ph type="body" sz="half" idx="1"/>
          </p:nvPr>
        </p:nvSpPr>
        <p:spPr>
          <a:xfrm>
            <a:off x="1141409" y="2249485"/>
            <a:ext cx="4878391" cy="3541715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76" name="Shape 1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xfrm>
            <a:off x="1141411" y="619126"/>
            <a:ext cx="9906001" cy="1477962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xfrm>
            <a:off x="1370018" y="2249485"/>
            <a:ext cx="4649784" cy="8239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85" name="Shape 185"/>
          <p:cNvSpPr/>
          <p:nvPr>
            <p:ph type="body" sz="quarter" idx="13"/>
          </p:nvPr>
        </p:nvSpPr>
        <p:spPr>
          <a:xfrm>
            <a:off x="6400808" y="2249484"/>
            <a:ext cx="4646603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</a:p>
        </p:txBody>
      </p:sp>
      <p:sp>
        <p:nvSpPr>
          <p:cNvPr id="186" name="Shape 1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94" name="Shape 1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xfrm>
            <a:off x="1146705" y="609601"/>
            <a:ext cx="3856038" cy="163988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del título</a:t>
            </a:r>
          </a:p>
        </p:txBody>
      </p:sp>
      <p:sp>
        <p:nvSpPr>
          <p:cNvPr id="209" name="Shape 209"/>
          <p:cNvSpPr/>
          <p:nvPr>
            <p:ph type="body" sz="half" idx="1"/>
          </p:nvPr>
        </p:nvSpPr>
        <p:spPr>
          <a:xfrm>
            <a:off x="5156200" y="592666"/>
            <a:ext cx="5891210" cy="5198534"/>
          </a:xfrm>
          <a:prstGeom prst="rect">
            <a:avLst/>
          </a:prstGeom>
        </p:spPr>
        <p:txBody>
          <a:bodyPr anchor="ctr"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10" name="Shape 210"/>
          <p:cNvSpPr/>
          <p:nvPr>
            <p:ph type="body" sz="quarter" idx="13"/>
          </p:nvPr>
        </p:nvSpPr>
        <p:spPr>
          <a:xfrm>
            <a:off x="1146704" y="2249485"/>
            <a:ext cx="3856039" cy="354171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211" name="Shape 2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xfrm>
            <a:off x="1141412" y="609600"/>
            <a:ext cx="5934509" cy="16398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Texto del título</a:t>
            </a:r>
          </a:p>
        </p:txBody>
      </p:sp>
      <p:sp>
        <p:nvSpPr>
          <p:cNvPr id="219" name="Shape 219"/>
          <p:cNvSpPr/>
          <p:nvPr>
            <p:ph type="pic" sz="half" idx="13"/>
          </p:nvPr>
        </p:nvSpPr>
        <p:spPr>
          <a:xfrm>
            <a:off x="7380720" y="609600"/>
            <a:ext cx="3666691" cy="5181601"/>
          </a:xfrm>
          <a:prstGeom prst="rect">
            <a:avLst/>
          </a:prstGeom>
          <a:ln w="19050" cap="sq">
            <a:solidFill>
              <a:srgbClr val="B4FFFF">
                <a:alpha val="60000"/>
              </a:srgbClr>
            </a:solidFill>
            <a:miter lim="800000"/>
          </a:ln>
          <a:effectLst>
            <a:outerShdw sx="100000" sy="100000" kx="0" ky="0" algn="b" rotWithShape="0" blurRad="88900" dist="38100" dir="540000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20" name="Shape 220"/>
          <p:cNvSpPr/>
          <p:nvPr>
            <p:ph type="body" sz="half" idx="1"/>
          </p:nvPr>
        </p:nvSpPr>
        <p:spPr>
          <a:xfrm>
            <a:off x="1141409" y="2249485"/>
            <a:ext cx="5934513" cy="354171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1" name="Shape 2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 descr="\\DROBO-FS\QuickDrops\JB\PPTX NG\Droplets\LightingOverla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41"/>
          <p:cNvGrpSpPr/>
          <p:nvPr/>
        </p:nvGrpSpPr>
        <p:grpSpPr>
          <a:xfrm>
            <a:off x="-14288" y="0"/>
            <a:ext cx="12053888" cy="6858001"/>
            <a:chOff x="0" y="0"/>
            <a:chExt cx="12053887" cy="6858000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3" name="Shape 3"/>
              <p:cNvSpPr/>
              <p:nvPr/>
            </p:nvSpPr>
            <p:spPr>
              <a:xfrm>
                <a:off x="128587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" name="Shape 4"/>
              <p:cNvSpPr/>
              <p:nvPr/>
            </p:nvSpPr>
            <p:spPr>
              <a:xfrm>
                <a:off x="47625" y="217646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" name="Shape 5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" name="Shape 6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" name="Shape 7"/>
              <p:cNvSpPr/>
              <p:nvPr/>
            </p:nvSpPr>
            <p:spPr>
              <a:xfrm>
                <a:off x="517525" y="1801812"/>
                <a:ext cx="190500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8" name="Shape 8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" name="Shape 9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0" name="Shape 10"/>
              <p:cNvSpPr/>
              <p:nvPr/>
            </p:nvSpPr>
            <p:spPr>
              <a:xfrm>
                <a:off x="603250" y="14208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" name="Shape 11"/>
              <p:cNvSpPr/>
              <p:nvPr/>
            </p:nvSpPr>
            <p:spPr>
              <a:xfrm>
                <a:off x="603250" y="903287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" name="Shape 12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fill="norm" stroke="1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" name="Shape 14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" name="Shape 15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142875" y="1382712"/>
                <a:ext cx="142875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219075" y="1849437"/>
                <a:ext cx="114300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147637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" name="Shape 19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66675" y="4481512"/>
                <a:ext cx="190500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0" y="5627687"/>
                <a:ext cx="85725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323850" y="5422899"/>
                <a:ext cx="374650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" name="Shape 24"/>
              <p:cNvSpPr/>
              <p:nvPr/>
            </p:nvSpPr>
            <p:spPr>
              <a:xfrm>
                <a:off x="584200" y="5945187"/>
                <a:ext cx="152400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1386343" y="0"/>
              <a:ext cx="667545" cy="6848476"/>
              <a:chOff x="0" y="0"/>
              <a:chExt cx="667544" cy="6848475"/>
            </a:xfrm>
          </p:grpSpPr>
          <p:sp>
            <p:nvSpPr>
              <p:cNvPr id="30" name="Shape 30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" name="Shape 31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fill="norm" stroke="1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" name="Shape 33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" name="Shape 34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88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8" y="17671"/>
                    </a:lnTo>
                    <a:lnTo>
                      <a:pt x="16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" name="Shape 36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" name="Shape 37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42" name="Shape 42"/>
          <p:cNvSpPr/>
          <p:nvPr>
            <p:ph type="title"/>
          </p:nvPr>
        </p:nvSpPr>
        <p:spPr>
          <a:xfrm>
            <a:off x="1141412" y="618518"/>
            <a:ext cx="9905999" cy="147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0803122" y="5950266"/>
            <a:ext cx="244288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1pPr>
      <a:lvl2pPr marL="731519" marR="0" indent="-274319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3pPr>
      <a:lvl4pPr marL="17145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4pPr>
      <a:lvl5pPr marL="21717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5pPr>
      <a:lvl6pPr marL="26778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6pPr>
      <a:lvl7pPr marL="31350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7pPr>
      <a:lvl8pPr marL="35922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8pPr>
      <a:lvl9pPr marL="40494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w Cen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u0100713213/Manipulador_Antropomorfico" TargetMode="External"/><Relationship Id="rId3" Type="http://schemas.openxmlformats.org/officeDocument/2006/relationships/image" Target="../media/image1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ctrTitle"/>
          </p:nvPr>
        </p:nvSpPr>
        <p:spPr>
          <a:xfrm>
            <a:off x="2124898" y="979350"/>
            <a:ext cx="8791576" cy="2387601"/>
          </a:xfrm>
          <a:prstGeom prst="rect">
            <a:avLst/>
          </a:prstGeom>
        </p:spPr>
        <p:txBody>
          <a:bodyPr/>
          <a:lstStyle>
            <a:lvl1pPr algn="r">
              <a:defRPr sz="5000"/>
            </a:lvl1pPr>
          </a:lstStyle>
          <a:p>
            <a:pPr/>
            <a:r>
              <a:t>Diseño de un robot antropomórfico de propósito general</a:t>
            </a:r>
          </a:p>
        </p:txBody>
      </p:sp>
      <p:sp>
        <p:nvSpPr>
          <p:cNvPr id="320" name="Shape 320"/>
          <p:cNvSpPr/>
          <p:nvPr>
            <p:ph type="subTitle" sz="quarter" idx="1"/>
          </p:nvPr>
        </p:nvSpPr>
        <p:spPr>
          <a:xfrm>
            <a:off x="2124898" y="4188964"/>
            <a:ext cx="8791576" cy="1655762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</a:p>
          <a:p>
            <a:pPr algn="r">
              <a:defRPr sz="2500"/>
            </a:pPr>
            <a:r>
              <a:t>Juan Ignacio Hita Manso</a:t>
            </a:r>
          </a:p>
          <a:p>
            <a:pPr algn="r">
              <a:defRPr sz="2500"/>
            </a:pPr>
            <a:r>
              <a:t>SanJuán prieto Antonio</a:t>
            </a:r>
          </a:p>
        </p:txBody>
      </p:sp>
      <p:sp>
        <p:nvSpPr>
          <p:cNvPr id="321" name="Shape 321"/>
          <p:cNvSpPr/>
          <p:nvPr/>
        </p:nvSpPr>
        <p:spPr>
          <a:xfrm>
            <a:off x="7765745" y="5961381"/>
            <a:ext cx="31215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Robótica Computacional - </a:t>
            </a:r>
            <a:r>
              <a:rPr>
                <a:solidFill>
                  <a:schemeClr val="accent4">
                    <a:satOff val="-17156"/>
                    <a:lumOff val="-11725"/>
                  </a:schemeClr>
                </a:solidFill>
              </a:rPr>
              <a:t>ULL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title"/>
          </p:nvPr>
        </p:nvSpPr>
        <p:spPr>
          <a:xfrm>
            <a:off x="1141413" y="402618"/>
            <a:ext cx="9905998" cy="1478571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Cinemática Y MARCO TEÓRICO DEL BRAZO ROBÓTICO</a:t>
            </a:r>
            <a:br/>
          </a:p>
        </p:txBody>
      </p:sp>
      <p:pic>
        <p:nvPicPr>
          <p:cNvPr id="358" name="cinematic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1324" y="1096093"/>
            <a:ext cx="7585933" cy="5459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title"/>
          </p:nvPr>
        </p:nvSpPr>
        <p:spPr>
          <a:xfrm>
            <a:off x="1141413" y="402618"/>
            <a:ext cx="9905998" cy="147857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TABLA DE DENAVIT-HARTENBERG </a:t>
            </a:r>
          </a:p>
        </p:txBody>
      </p:sp>
      <p:graphicFrame>
        <p:nvGraphicFramePr>
          <p:cNvPr id="361" name="Table 361"/>
          <p:cNvGraphicFramePr/>
          <p:nvPr/>
        </p:nvGraphicFramePr>
        <p:xfrm>
          <a:off x="1267883" y="1993381"/>
          <a:ext cx="9857846" cy="345285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{8F44A2F1-9E1F-4B54-A3A2-5F16C0AD49E2}</a:tableStyleId>
              </a:tblPr>
              <a:tblGrid>
                <a:gridCol w="314400"/>
                <a:gridCol w="1906149"/>
                <a:gridCol w="1906149"/>
                <a:gridCol w="1906149"/>
                <a:gridCol w="1906149"/>
                <a:gridCol w="1906149"/>
              </a:tblGrid>
              <a:tr h="304800">
                <a:tc>
                  <a:txBody>
                    <a:bodyPr/>
                    <a:lstStyle/>
                    <a:p>
                      <a:pPr algn="ctr" defTabSz="914400">
                        <a:defRPr sz="2000"/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D0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D3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EF</a:t>
                      </a:r>
                    </a:p>
                  </a:txBody>
                  <a:tcPr marL="0" marR="0" marT="0" marB="0" anchor="t" anchorCtr="0" horzOverflow="overflow"/>
                </a:tc>
              </a:tr>
              <a:tr h="783532"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
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Ø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l2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Ø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Ø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l5</a:t>
                      </a:r>
                    </a:p>
                  </a:txBody>
                  <a:tcPr marL="0" marR="0" marT="0" marB="0" anchor="ctr" anchorCtr="0" horzOverflow="overflow"/>
                </a:tc>
              </a:tr>
              <a:tr h="783532"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θ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90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1">
                        <a:lumOff val="224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-90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1">
                        <a:lumOff val="224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Ø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1">
                        <a:lumOff val="224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Variable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1">
                        <a:lumOff val="224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Ø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1">
                        <a:lumOff val="22450"/>
                      </a:schemeClr>
                    </a:solidFill>
                  </a:tcPr>
                </a:tc>
              </a:tr>
              <a:tr h="783532"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a
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-l1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Ø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l3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l4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Ø</a:t>
                      </a:r>
                    </a:p>
                  </a:txBody>
                  <a:tcPr marL="0" marR="0" marT="0" marB="0" anchor="ctr" anchorCtr="0" horzOverflow="overflow"/>
                </a:tc>
              </a:tr>
              <a:tr h="783532">
                <a:tc>
                  <a:txBody>
                    <a:bodyPr/>
                    <a:lstStyle/>
                    <a:p>
                      <a:pPr algn="l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α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-90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1">
                        <a:lumOff val="224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Ø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1">
                        <a:lumOff val="224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Ø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1">
                        <a:lumOff val="224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Ø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1">
                        <a:lumOff val="224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1900"/>
                        <a:t>Variable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1">
                        <a:lumOff val="2245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INTERFAZ DE control del robot</a:t>
            </a:r>
            <a:br/>
          </a:p>
        </p:txBody>
      </p:sp>
      <p:sp>
        <p:nvSpPr>
          <p:cNvPr id="364" name="Shape 364"/>
          <p:cNvSpPr/>
          <p:nvPr>
            <p:ph type="body" idx="1"/>
          </p:nvPr>
        </p:nvSpPr>
        <p:spPr>
          <a:xfrm>
            <a:off x="1141411" y="1843086"/>
            <a:ext cx="9906001" cy="3541715"/>
          </a:xfrm>
          <a:prstGeom prst="rect">
            <a:avLst/>
          </a:prstGeom>
        </p:spPr>
        <p:txBody>
          <a:bodyPr/>
          <a:lstStyle/>
          <a:p>
            <a:pPr/>
            <a:r>
              <a:t>El robot se controla a través de 6 micro pulsadores, 2 para cada motor.  </a:t>
            </a:r>
          </a:p>
          <a:p>
            <a:pPr/>
            <a:r>
              <a:t>Las posibilidades de desarrollos futuros son muy amplios, el proyecto esta destinado a un control a través de un entorno web. En primer lugar, hay que implementar un modulo WiFi para el brazo robótico.</a:t>
            </a:r>
          </a:p>
          <a:p>
            <a:pPr/>
            <a:r>
              <a:t>El código esta desarrollado usando la IDE de Arduino</a:t>
            </a:r>
          </a:p>
        </p:txBody>
      </p:sp>
      <p:pic>
        <p:nvPicPr>
          <p:cNvPr id="365" name="Screen_Shot_2015-05-07_at_8.19.13_AM.png"/>
          <p:cNvPicPr>
            <a:picLocks noChangeAspect="1"/>
          </p:cNvPicPr>
          <p:nvPr/>
        </p:nvPicPr>
        <p:blipFill>
          <a:blip r:embed="rId2">
            <a:extLst/>
          </a:blip>
          <a:srcRect l="0" t="0" r="59331" b="56534"/>
          <a:stretch>
            <a:fillRect/>
          </a:stretch>
        </p:blipFill>
        <p:spPr>
          <a:xfrm>
            <a:off x="8068448" y="4573785"/>
            <a:ext cx="2414470" cy="1632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Captura de pantalla 2016-12-21 a las 2.45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0854" y="70100"/>
            <a:ext cx="8547265" cy="671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Aplicaciones de control del robot</a:t>
            </a:r>
            <a:br/>
          </a:p>
        </p:txBody>
      </p:sp>
      <p:sp>
        <p:nvSpPr>
          <p:cNvPr id="370" name="Shape 370"/>
          <p:cNvSpPr/>
          <p:nvPr>
            <p:ph type="body" idx="1"/>
          </p:nvPr>
        </p:nvSpPr>
        <p:spPr>
          <a:xfrm>
            <a:off x="1141411" y="1843086"/>
            <a:ext cx="9906001" cy="354171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8000"/>
              </a:lnSpc>
              <a:buSzTx/>
              <a:buNone/>
            </a:pPr>
            <a:r>
              <a:t>Existen numerosas aplicaciones dentro de la industria:</a:t>
            </a:r>
          </a:p>
          <a:p>
            <a:pPr lvl="1" marL="685800" indent="-228600">
              <a:lnSpc>
                <a:spcPct val="108000"/>
              </a:lnSpc>
              <a:spcBef>
                <a:spcPts val="500"/>
              </a:spcBef>
            </a:pPr>
            <a:r>
              <a:t>Ensamblado</a:t>
            </a:r>
            <a:endParaRPr sz="2000"/>
          </a:p>
          <a:p>
            <a:pPr lvl="1" marL="685800" indent="-228600">
              <a:lnSpc>
                <a:spcPct val="108000"/>
              </a:lnSpc>
              <a:spcBef>
                <a:spcPts val="500"/>
              </a:spcBef>
            </a:pPr>
            <a:r>
              <a:t>Soldadura</a:t>
            </a:r>
            <a:endParaRPr sz="2000"/>
          </a:p>
          <a:p>
            <a:pPr lvl="1" marL="685800" indent="-228600">
              <a:lnSpc>
                <a:spcPct val="108000"/>
              </a:lnSpc>
              <a:spcBef>
                <a:spcPts val="500"/>
              </a:spcBef>
            </a:pPr>
            <a:r>
              <a:t>Carga y descarga</a:t>
            </a:r>
            <a:endParaRPr sz="2000"/>
          </a:p>
          <a:p>
            <a:pPr lvl="1" marL="685800" indent="-228600">
              <a:lnSpc>
                <a:spcPct val="108000"/>
              </a:lnSpc>
              <a:spcBef>
                <a:spcPts val="500"/>
              </a:spcBef>
            </a:pPr>
            <a:r>
              <a:t>Corte y pulido</a:t>
            </a:r>
            <a:endParaRPr sz="2000"/>
          </a:p>
          <a:p>
            <a:pPr lvl="1" marL="685800" indent="-228600">
              <a:lnSpc>
                <a:spcPct val="108000"/>
              </a:lnSpc>
              <a:spcBef>
                <a:spcPts val="500"/>
              </a:spcBef>
            </a:pPr>
            <a:r>
              <a:t>Paletizado y empacado</a:t>
            </a:r>
            <a:endParaRPr sz="2000"/>
          </a:p>
          <a:p>
            <a:pPr lvl="1" marL="685800" indent="-228600">
              <a:lnSpc>
                <a:spcPct val="108000"/>
              </a:lnSpc>
              <a:spcBef>
                <a:spcPts val="500"/>
              </a:spcBef>
            </a:pPr>
            <a:r>
              <a:t>Pintura</a:t>
            </a:r>
          </a:p>
        </p:txBody>
      </p:sp>
      <p:pic>
        <p:nvPicPr>
          <p:cNvPr id="371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9405" y="2781299"/>
            <a:ext cx="3990820" cy="2974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Conclusiones</a:t>
            </a:r>
            <a:br/>
          </a:p>
        </p:txBody>
      </p:sp>
      <p:sp>
        <p:nvSpPr>
          <p:cNvPr id="374" name="Shape 374"/>
          <p:cNvSpPr/>
          <p:nvPr>
            <p:ph type="body" idx="1"/>
          </p:nvPr>
        </p:nvSpPr>
        <p:spPr>
          <a:xfrm>
            <a:off x="1141411" y="1779586"/>
            <a:ext cx="9906001" cy="4516241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spcBef>
                <a:spcPts val="900"/>
              </a:spcBef>
              <a:buSzTx/>
              <a:buNone/>
              <a:defRPr sz="2376"/>
            </a:pPr>
            <a:r>
              <a:t>El manipulador esta abierto a muchas posibilidades entre ellas queremos destacar añadir los diferentes módulos o sensores: </a:t>
            </a:r>
          </a:p>
          <a:p>
            <a:pPr lvl="1" marL="678941" indent="-226313" defTabSz="905255">
              <a:spcBef>
                <a:spcPts val="400"/>
              </a:spcBef>
              <a:defRPr sz="2376"/>
            </a:pPr>
            <a:r>
              <a:t>Sistema WIFI o Bluetooth de Control </a:t>
            </a:r>
            <a:endParaRPr sz="1979"/>
          </a:p>
          <a:p>
            <a:pPr lvl="1" marL="678941" indent="-226313" defTabSz="905255">
              <a:spcBef>
                <a:spcPts val="400"/>
              </a:spcBef>
              <a:defRPr sz="2376"/>
            </a:pPr>
            <a:r>
              <a:t>Servomotor bipolar (360º) en la base</a:t>
            </a:r>
            <a:endParaRPr sz="1979"/>
          </a:p>
          <a:p>
            <a:pPr lvl="1" marL="678941" indent="-226313" defTabSz="905255">
              <a:spcBef>
                <a:spcPts val="400"/>
              </a:spcBef>
              <a:defRPr sz="2376"/>
            </a:pPr>
            <a:r>
              <a:t> Múltiples efectores finales con cualquier objetivo</a:t>
            </a:r>
            <a:endParaRPr sz="1979"/>
          </a:p>
          <a:p>
            <a:pPr lvl="1" marL="678941" indent="-226313" defTabSz="905255">
              <a:spcBef>
                <a:spcPts val="400"/>
              </a:spcBef>
              <a:defRPr sz="2376"/>
            </a:pPr>
            <a:r>
              <a:t>Sensores: infrarrojo, cámara, ultrasonidos, color, luminosidad, humedad</a:t>
            </a:r>
          </a:p>
          <a:p>
            <a:pPr lvl="1" marL="0" indent="226313" defTabSz="905255">
              <a:spcBef>
                <a:spcPts val="400"/>
              </a:spcBef>
              <a:buSzTx/>
              <a:buFontTx/>
              <a:buNone/>
              <a:defRPr sz="2376"/>
            </a:pPr>
          </a:p>
          <a:p>
            <a:pPr lvl="1" marL="0" indent="226313" algn="ctr" defTabSz="905255">
              <a:spcBef>
                <a:spcPts val="400"/>
              </a:spcBef>
              <a:buSzTx/>
              <a:buFontTx/>
              <a:buNone/>
              <a:defRPr sz="2376"/>
            </a:pPr>
          </a:p>
          <a:p>
            <a:pPr lvl="1" marL="0" indent="226313" algn="ctr" defTabSz="905255">
              <a:spcBef>
                <a:spcPts val="400"/>
              </a:spcBef>
              <a:buSzTx/>
              <a:buFontTx/>
              <a:buNone/>
              <a:defRPr sz="2376"/>
            </a:pPr>
          </a:p>
          <a:p>
            <a:pPr lvl="1" marL="0" indent="226313" algn="ctr" defTabSz="905255">
              <a:spcBef>
                <a:spcPts val="400"/>
              </a:spcBef>
              <a:buSzTx/>
              <a:buFontTx/>
              <a:buNone/>
              <a:defRPr sz="2376"/>
            </a:pPr>
            <a:r>
              <a:rPr u="sng">
                <a:solidFill>
                  <a:srgbClr val="B8FA56"/>
                </a:solidFill>
                <a:uFill>
                  <a:solidFill>
                    <a:srgbClr val="B8FA56"/>
                  </a:solidFill>
                </a:uFill>
                <a:hlinkClick r:id="rId2" invalidUrl="" action="" tgtFrame="" tooltip="" history="1" highlightClick="0" endSnd="0"/>
              </a:rPr>
              <a:t>https://github.com/alu0100713213/Manipulador_Antropomorfico</a:t>
            </a:r>
          </a:p>
        </p:txBody>
      </p:sp>
      <p:pic>
        <p:nvPicPr>
          <p:cNvPr id="375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8981" y="4625979"/>
            <a:ext cx="2867350" cy="9533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2103599" y="1694179"/>
            <a:ext cx="7984801" cy="346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ctr">
              <a:defRPr sz="10000">
                <a:solidFill>
                  <a:srgbClr val="FFFFFF"/>
                </a:solidFill>
                <a:latin typeface="Hobo Std"/>
                <a:ea typeface="Hobo Std"/>
                <a:cs typeface="Hobo Std"/>
                <a:sym typeface="Hobo Std"/>
              </a:defRPr>
            </a:pPr>
            <a:r>
              <a:t>FIN</a:t>
            </a:r>
          </a:p>
          <a:p>
            <a:pPr algn="ctr">
              <a:defRPr sz="8200"/>
            </a:pPr>
          </a:p>
          <a:p>
            <a:pPr algn="ctr">
              <a:defRPr sz="5300"/>
            </a:pPr>
            <a:r>
              <a:t>GRACIAS POR LA ATENCIÓN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title"/>
          </p:nvPr>
        </p:nvSpPr>
        <p:spPr>
          <a:xfrm>
            <a:off x="1588674" y="367830"/>
            <a:ext cx="9905998" cy="1478572"/>
          </a:xfrm>
          <a:prstGeom prst="rect">
            <a:avLst/>
          </a:prstGeom>
        </p:spPr>
        <p:txBody>
          <a:bodyPr/>
          <a:lstStyle/>
          <a:p>
            <a:pPr/>
            <a:r>
              <a:t>Índice</a:t>
            </a:r>
          </a:p>
        </p:txBody>
      </p:sp>
      <p:sp>
        <p:nvSpPr>
          <p:cNvPr id="324" name="Shape 324"/>
          <p:cNvSpPr/>
          <p:nvPr>
            <p:ph type="body" idx="1"/>
          </p:nvPr>
        </p:nvSpPr>
        <p:spPr>
          <a:xfrm>
            <a:off x="1588672" y="1592400"/>
            <a:ext cx="9437256" cy="4654584"/>
          </a:xfrm>
          <a:prstGeom prst="rect">
            <a:avLst/>
          </a:prstGeom>
        </p:spPr>
        <p:txBody>
          <a:bodyPr/>
          <a:lstStyle/>
          <a:p>
            <a:pPr marL="457200" indent="-457200">
              <a:lnSpc>
                <a:spcPct val="108000"/>
              </a:lnSpc>
              <a:buFontTx/>
              <a:buAutoNum type="arabicPeriod" startAt="1"/>
              <a:defRPr sz="2200"/>
            </a:pPr>
            <a:r>
              <a:t>INTRODUCCIÓN </a:t>
            </a:r>
          </a:p>
          <a:p>
            <a:pPr marL="457200" indent="-457200">
              <a:lnSpc>
                <a:spcPct val="108000"/>
              </a:lnSpc>
              <a:buFontTx/>
              <a:buAutoNum type="arabicPeriod" startAt="1"/>
              <a:defRPr sz="2200"/>
            </a:pPr>
            <a:r>
              <a:t>DISEÑO PROPUESTO DEL BRAZO ROBÓTICO</a:t>
            </a:r>
          </a:p>
          <a:p>
            <a:pPr lvl="1" marL="914400" indent="-457200">
              <a:lnSpc>
                <a:spcPct val="108000"/>
              </a:lnSpc>
              <a:buFontTx/>
              <a:buAutoNum type="arabicPeriod" startAt="1"/>
              <a:defRPr sz="2200"/>
            </a:pPr>
            <a:r>
              <a:t>Descripción del manipulador </a:t>
            </a:r>
          </a:p>
          <a:p>
            <a:pPr lvl="1" marL="914400" indent="-457200">
              <a:lnSpc>
                <a:spcPct val="108000"/>
              </a:lnSpc>
              <a:buFontTx/>
              <a:buAutoNum type="arabicPeriod" startAt="1"/>
              <a:defRPr sz="2200"/>
            </a:pPr>
            <a:r>
              <a:t>Inventario de Materiales</a:t>
            </a:r>
          </a:p>
          <a:p>
            <a:pPr lvl="1" marL="914400" indent="-457200">
              <a:lnSpc>
                <a:spcPct val="108000"/>
              </a:lnSpc>
              <a:buFontTx/>
              <a:buAutoNum type="arabicPeriod" startAt="1"/>
              <a:defRPr sz="2200"/>
            </a:pPr>
            <a:r>
              <a:t>Esquema de conexión </a:t>
            </a:r>
          </a:p>
          <a:p>
            <a:pPr marL="457200" indent="-457200">
              <a:lnSpc>
                <a:spcPct val="108000"/>
              </a:lnSpc>
              <a:buFontTx/>
              <a:buAutoNum type="arabicPeriod" startAt="1"/>
              <a:defRPr sz="2200"/>
            </a:pPr>
            <a:r>
              <a:t>MORFOLOGÍA DEL ROBOT</a:t>
            </a:r>
            <a:r>
              <a:t> </a:t>
            </a:r>
          </a:p>
          <a:p>
            <a:pPr marL="457200" indent="-457200">
              <a:lnSpc>
                <a:spcPct val="108000"/>
              </a:lnSpc>
              <a:buFontTx/>
              <a:buAutoNum type="arabicPeriod" startAt="1"/>
              <a:defRPr sz="2200"/>
            </a:pPr>
            <a:r>
              <a:t>CINEMÁTICA Y MARCO TEÓRICO DEL BRAZO ROBÓTICO</a:t>
            </a:r>
          </a:p>
          <a:p>
            <a:pPr marL="457200" indent="-457200">
              <a:lnSpc>
                <a:spcPct val="108000"/>
              </a:lnSpc>
              <a:buFontTx/>
              <a:buAutoNum type="arabicPeriod" startAt="1"/>
              <a:defRPr sz="2200"/>
            </a:pPr>
            <a:r>
              <a:t>INTERFAZ DE CONTROL DEL ROBOT</a:t>
            </a:r>
            <a:r>
              <a:t> </a:t>
            </a:r>
          </a:p>
          <a:p>
            <a:pPr marL="457200" indent="-457200">
              <a:lnSpc>
                <a:spcPct val="108000"/>
              </a:lnSpc>
              <a:buFontTx/>
              <a:buAutoNum type="arabicPeriod" startAt="1"/>
              <a:defRPr sz="2200"/>
            </a:pPr>
            <a:r>
              <a:t>APLICACIONES DEL MANIPULADOR </a:t>
            </a:r>
          </a:p>
          <a:p>
            <a:pPr marL="457200" indent="-457200">
              <a:lnSpc>
                <a:spcPct val="108000"/>
              </a:lnSpc>
              <a:buFontTx/>
              <a:buAutoNum type="arabicPeriod" startAt="1"/>
              <a:defRPr sz="2200"/>
            </a:pPr>
            <a:r>
              <a:t>CONCLUSIONES Y PREGUNTAS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title"/>
          </p:nvPr>
        </p:nvSpPr>
        <p:spPr>
          <a:xfrm>
            <a:off x="1141413" y="618518"/>
            <a:ext cx="9905998" cy="1478571"/>
          </a:xfrm>
          <a:prstGeom prst="rect">
            <a:avLst/>
          </a:prstGeom>
        </p:spPr>
        <p:txBody>
          <a:bodyPr/>
          <a:lstStyle/>
          <a:p>
            <a:pPr/>
            <a:r>
              <a:t>INTRODUCCIÓN</a:t>
            </a:r>
          </a:p>
        </p:txBody>
      </p:sp>
      <p:sp>
        <p:nvSpPr>
          <p:cNvPr id="327" name="Shape 327"/>
          <p:cNvSpPr/>
          <p:nvPr>
            <p:ph type="body" idx="1"/>
          </p:nvPr>
        </p:nvSpPr>
        <p:spPr>
          <a:xfrm>
            <a:off x="1141411" y="2249486"/>
            <a:ext cx="9906001" cy="3541715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Definición de robot antropomórfico </a:t>
            </a:r>
          </a:p>
          <a:p>
            <a:pPr>
              <a:defRPr sz="2800"/>
            </a:pPr>
            <a:r>
              <a:t>Tipos de robots manipuladores</a:t>
            </a:r>
          </a:p>
          <a:p>
            <a:pPr>
              <a:defRPr sz="2800"/>
            </a:pPr>
            <a:r>
              <a:t>Objetivo general del manipulador</a:t>
            </a:r>
          </a:p>
        </p:txBody>
      </p:sp>
      <p:pic>
        <p:nvPicPr>
          <p:cNvPr id="328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9927" y="1448289"/>
            <a:ext cx="4022084" cy="3760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title"/>
          </p:nvPr>
        </p:nvSpPr>
        <p:spPr>
          <a:xfrm>
            <a:off x="1243013" y="-16483"/>
            <a:ext cx="9905998" cy="1478572"/>
          </a:xfrm>
          <a:prstGeom prst="rect">
            <a:avLst/>
          </a:prstGeom>
        </p:spPr>
        <p:txBody>
          <a:bodyPr/>
          <a:lstStyle/>
          <a:p>
            <a:pPr/>
            <a:r>
              <a:t>Diseño Propuesto del brazo robótico</a:t>
            </a:r>
          </a:p>
        </p:txBody>
      </p:sp>
      <p:sp>
        <p:nvSpPr>
          <p:cNvPr id="331" name="Shape 331"/>
          <p:cNvSpPr/>
          <p:nvPr>
            <p:ph type="body" sz="half" idx="1"/>
          </p:nvPr>
        </p:nvSpPr>
        <p:spPr>
          <a:xfrm>
            <a:off x="6094412" y="1955695"/>
            <a:ext cx="4952999" cy="3541715"/>
          </a:xfrm>
          <a:prstGeom prst="rect">
            <a:avLst/>
          </a:prstGeom>
        </p:spPr>
        <p:txBody>
          <a:bodyPr/>
          <a:lstStyle/>
          <a:p>
            <a:pPr/>
            <a:r>
              <a:t>El brazo robótico que hemos diseñado consta de 3 grados de libertad, motorizadas a través de 3 servomotores.</a:t>
            </a:r>
          </a:p>
          <a:p>
            <a:pPr/>
            <a:r>
              <a:t>Este brazo esta constituido de un cuerpo principal y dos links de (12 x 2,5) cm</a:t>
            </a:r>
          </a:p>
        </p:txBody>
      </p:sp>
      <p:pic>
        <p:nvPicPr>
          <p:cNvPr id="332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4880" y="2017644"/>
            <a:ext cx="4549816" cy="3417819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hape 333"/>
          <p:cNvSpPr/>
          <p:nvPr/>
        </p:nvSpPr>
        <p:spPr>
          <a:xfrm>
            <a:off x="1396999" y="1168400"/>
            <a:ext cx="5494087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1. Descripción del Manipulador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>
            <a:off x="1523999" y="711200"/>
            <a:ext cx="5494087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2. Inventario de materiales</a:t>
            </a:r>
          </a:p>
        </p:txBody>
      </p:sp>
      <p:sp>
        <p:nvSpPr>
          <p:cNvPr id="336" name="Shape 336"/>
          <p:cNvSpPr/>
          <p:nvPr>
            <p:ph type="body" idx="1"/>
          </p:nvPr>
        </p:nvSpPr>
        <p:spPr>
          <a:xfrm>
            <a:off x="1346200" y="1790700"/>
            <a:ext cx="10107611" cy="3898902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t>Arduino UNO </a:t>
            </a:r>
          </a:p>
          <a:p>
            <a:pPr>
              <a:defRPr sz="2600"/>
            </a:pPr>
            <a:r>
              <a:t>Metacrilato de 0,8mm</a:t>
            </a:r>
          </a:p>
          <a:p>
            <a:pPr>
              <a:defRPr sz="2600"/>
            </a:pPr>
            <a:r>
              <a:t>3 Micro Servos (Tower Pro)</a:t>
            </a:r>
          </a:p>
          <a:p>
            <a:pPr>
              <a:defRPr sz="2600"/>
            </a:pPr>
            <a:r>
              <a:t>2 LED’s RGB</a:t>
            </a:r>
          </a:p>
          <a:p>
            <a:pPr>
              <a:defRPr sz="2600"/>
            </a:pPr>
            <a:r>
              <a:t>6 Micropulsadores 5 mm</a:t>
            </a:r>
          </a:p>
          <a:p>
            <a:pPr>
              <a:defRPr sz="2600"/>
            </a:pPr>
            <a:r>
              <a:t>Resistencias 2 x 220 Ohmios</a:t>
            </a:r>
          </a:p>
          <a:p>
            <a:pPr>
              <a:defRPr sz="2600"/>
            </a:pPr>
            <a:r>
              <a:t>6 x 340 Ohmios  </a:t>
            </a:r>
          </a:p>
        </p:txBody>
      </p:sp>
      <p:sp>
        <p:nvSpPr>
          <p:cNvPr id="337" name="Shape 337"/>
          <p:cNvSpPr/>
          <p:nvPr/>
        </p:nvSpPr>
        <p:spPr>
          <a:xfrm>
            <a:off x="5524500" y="1778000"/>
            <a:ext cx="10107611" cy="3756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/>
              <a:buChar char="•"/>
              <a:defRPr sz="2600">
                <a:solidFill>
                  <a:srgbClr val="FFFFFF"/>
                </a:solidFill>
              </a:defRPr>
            </a:pPr>
            <a:r>
              <a:t>2 Protoboards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/>
              <a:buChar char="•"/>
              <a:defRPr sz="2600">
                <a:solidFill>
                  <a:srgbClr val="FFFFFF"/>
                </a:solidFill>
              </a:defRPr>
            </a:pPr>
            <a:r>
              <a:t>Módulo L298N Puente H Doble (Opcional)</a:t>
            </a:r>
            <a:endParaRPr sz="240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/>
              <a:buChar char="•"/>
              <a:defRPr sz="2600">
                <a:solidFill>
                  <a:srgbClr val="FFFFFF"/>
                </a:solidFill>
              </a:defRPr>
            </a:pPr>
            <a:r>
              <a:t>Fuente de alimentación 12 V (Opcional)</a:t>
            </a:r>
            <a:endParaRPr sz="240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/>
              <a:buChar char="•"/>
              <a:defRPr sz="2600">
                <a:solidFill>
                  <a:srgbClr val="FFFFFF"/>
                </a:solidFill>
              </a:defRPr>
            </a:pPr>
            <a:r>
              <a:t>Fuente de alimentación protoboard </a:t>
            </a:r>
            <a:endParaRPr sz="2400"/>
          </a:p>
          <a:p>
            <a:pPr defTabSz="914400">
              <a:lnSpc>
                <a:spcPct val="120000"/>
              </a:lnSpc>
              <a:spcBef>
                <a:spcPts val="1000"/>
              </a:spcBef>
              <a:defRPr sz="2600">
                <a:solidFill>
                  <a:srgbClr val="FFFFFF"/>
                </a:solidFill>
              </a:defRPr>
            </a:pPr>
            <a:r>
              <a:t>   Mb102 (3.3 – 5V) (Opcional)</a:t>
            </a:r>
            <a:endParaRPr sz="240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/>
              <a:buChar char="•"/>
              <a:defRPr sz="2600">
                <a:solidFill>
                  <a:srgbClr val="FFFFFF"/>
                </a:solidFill>
              </a:defRPr>
            </a:pPr>
            <a:r>
              <a:t>Cableado</a:t>
            </a:r>
            <a:endParaRPr sz="2400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1523999" y="711200"/>
            <a:ext cx="5494087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3. Esquema de conexión</a:t>
            </a:r>
          </a:p>
        </p:txBody>
      </p:sp>
      <p:pic>
        <p:nvPicPr>
          <p:cNvPr id="340" name="arduinocircu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4036" y="-25400"/>
            <a:ext cx="7344801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title"/>
          </p:nvPr>
        </p:nvSpPr>
        <p:spPr>
          <a:xfrm>
            <a:off x="1243013" y="-16483"/>
            <a:ext cx="9905998" cy="1478572"/>
          </a:xfrm>
          <a:prstGeom prst="rect">
            <a:avLst/>
          </a:prstGeom>
        </p:spPr>
        <p:txBody>
          <a:bodyPr/>
          <a:lstStyle/>
          <a:p>
            <a:pPr/>
            <a:r>
              <a:t>Morfología del brazo robótico</a:t>
            </a:r>
          </a:p>
        </p:txBody>
      </p:sp>
      <p:pic>
        <p:nvPicPr>
          <p:cNvPr id="343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524" y="1411287"/>
            <a:ext cx="3973317" cy="4408489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>
            <a:off x="4964110" y="1562100"/>
            <a:ext cx="6248402" cy="363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t>Cuerpo principal donde reside el centro de procesamiento del robot:</a:t>
            </a:r>
          </a:p>
          <a:p>
            <a:pPr marL="285750" indent="-285750">
              <a:buSzPct val="100000"/>
              <a:buFont typeface="Arial"/>
              <a:buChar char="•"/>
              <a:defRPr sz="2800">
                <a:solidFill>
                  <a:srgbClr val="FFFFFF"/>
                </a:solidFill>
              </a:defRPr>
            </a:pPr>
            <a:r>
              <a:t>Arduino UNO</a:t>
            </a:r>
          </a:p>
          <a:p>
            <a:pPr marL="285750" indent="-285750">
              <a:buSzPct val="100000"/>
              <a:buFont typeface="Arial"/>
              <a:buChar char="•"/>
              <a:defRPr sz="2800">
                <a:solidFill>
                  <a:srgbClr val="FFFFFF"/>
                </a:solidFill>
              </a:defRPr>
            </a:pPr>
            <a:r>
              <a:t>Protoboard</a:t>
            </a:r>
          </a:p>
          <a:p>
            <a:pPr marL="285750" indent="-285750">
              <a:buSzPct val="100000"/>
              <a:buFont typeface="Arial"/>
              <a:buChar char="•"/>
              <a:defRPr sz="2800">
                <a:solidFill>
                  <a:srgbClr val="FFFFFF"/>
                </a:solidFill>
              </a:defRPr>
            </a:pPr>
            <a:r>
              <a:t>Stepper Control Motor</a:t>
            </a:r>
          </a:p>
          <a:p>
            <a:pPr marL="285750" indent="-285750">
              <a:buSzPct val="100000"/>
              <a:buFont typeface="Arial"/>
              <a:buChar char="•"/>
              <a:defRPr sz="2800">
                <a:solidFill>
                  <a:srgbClr val="FFFFFF"/>
                </a:solidFill>
              </a:defRPr>
            </a:pP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En la parte izquierda se encuentra el primer actuador que conforma la primera articulación rotacional</a:t>
            </a:r>
          </a:p>
        </p:txBody>
      </p:sp>
      <p:sp>
        <p:nvSpPr>
          <p:cNvPr id="345" name="Shape 345"/>
          <p:cNvSpPr/>
          <p:nvPr/>
        </p:nvSpPr>
        <p:spPr>
          <a:xfrm>
            <a:off x="1488139" y="6198377"/>
            <a:ext cx="549532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Para la construcción del modelaje en 3D se usó Blender 2,7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title"/>
          </p:nvPr>
        </p:nvSpPr>
        <p:spPr>
          <a:xfrm>
            <a:off x="1243013" y="-16483"/>
            <a:ext cx="9905998" cy="1478572"/>
          </a:xfrm>
          <a:prstGeom prst="rect">
            <a:avLst/>
          </a:prstGeom>
        </p:spPr>
        <p:txBody>
          <a:bodyPr/>
          <a:lstStyle/>
          <a:p>
            <a:pPr/>
            <a:r>
              <a:t>Morfología del brazo robótico</a:t>
            </a:r>
          </a:p>
        </p:txBody>
      </p:sp>
      <p:sp>
        <p:nvSpPr>
          <p:cNvPr id="348" name="Shape 348"/>
          <p:cNvSpPr/>
          <p:nvPr/>
        </p:nvSpPr>
        <p:spPr>
          <a:xfrm>
            <a:off x="5943598" y="1358734"/>
            <a:ext cx="6248402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t>Links del brazo robótico </a:t>
            </a: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2 unidades </a:t>
            </a:r>
            <a:endParaRPr sz="1600"/>
          </a:p>
          <a:p>
            <a:pPr>
              <a:defRPr sz="2800">
                <a:solidFill>
                  <a:srgbClr val="FFFFFF"/>
                </a:solidFill>
              </a:defRPr>
            </a:pPr>
            <a:r>
              <a:t>Medidas: 12 x 2,5 cm</a:t>
            </a:r>
          </a:p>
        </p:txBody>
      </p:sp>
      <p:pic>
        <p:nvPicPr>
          <p:cNvPr id="349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168" y="1447634"/>
            <a:ext cx="4970679" cy="4176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6400800" y="2875570"/>
            <a:ext cx="4787902" cy="3144211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hape 351"/>
          <p:cNvSpPr/>
          <p:nvPr/>
        </p:nvSpPr>
        <p:spPr>
          <a:xfrm>
            <a:off x="3122610" y="3952375"/>
            <a:ext cx="6248403" cy="205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t>Actuadores</a:t>
            </a: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Micro Servos (Tower Pro) </a:t>
            </a: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3 unidades</a:t>
            </a: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Torque 2.5kg /cm(4.8v)</a:t>
            </a: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Grado de movilidad 180º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title"/>
          </p:nvPr>
        </p:nvSpPr>
        <p:spPr>
          <a:xfrm>
            <a:off x="1243013" y="-16483"/>
            <a:ext cx="9905998" cy="1478572"/>
          </a:xfrm>
          <a:prstGeom prst="rect">
            <a:avLst/>
          </a:prstGeom>
        </p:spPr>
        <p:txBody>
          <a:bodyPr/>
          <a:lstStyle/>
          <a:p>
            <a:pPr/>
            <a:r>
              <a:t>Morfología del brazo robótico</a:t>
            </a:r>
          </a:p>
        </p:txBody>
      </p:sp>
      <p:sp>
        <p:nvSpPr>
          <p:cNvPr id="354" name="Shape 354"/>
          <p:cNvSpPr/>
          <p:nvPr/>
        </p:nvSpPr>
        <p:spPr>
          <a:xfrm>
            <a:off x="1396998" y="1462087"/>
            <a:ext cx="6248403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Plataforma que da soporte a todo el sistema, donde gira la estructura xº con el primer actuador.</a:t>
            </a:r>
          </a:p>
        </p:txBody>
      </p:sp>
      <p:pic>
        <p:nvPicPr>
          <p:cNvPr id="355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6774" y="2788603"/>
            <a:ext cx="9148390" cy="3589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Circuito">
  <a:themeElements>
    <a:clrScheme name="Circuit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o">
      <a:majorFont>
        <a:latin typeface="Helvetica"/>
        <a:ea typeface="Helvetica"/>
        <a:cs typeface="Helvetica"/>
      </a:majorFont>
      <a:minorFont>
        <a:latin typeface="Tw Cen MT"/>
        <a:ea typeface="Tw Cen MT"/>
        <a:cs typeface="Tw Cen MT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ircuito">
  <a:themeElements>
    <a:clrScheme name="Circuit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0000FF"/>
      </a:hlink>
      <a:folHlink>
        <a:srgbClr val="FF00FF"/>
      </a:folHlink>
    </a:clrScheme>
    <a:fontScheme name="Circuito">
      <a:majorFont>
        <a:latin typeface="Helvetica"/>
        <a:ea typeface="Helvetica"/>
        <a:cs typeface="Helvetica"/>
      </a:majorFont>
      <a:minorFont>
        <a:latin typeface="Tw Cen MT"/>
        <a:ea typeface="Tw Cen MT"/>
        <a:cs typeface="Tw Cen MT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